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098" r:id="rId1"/>
  </p:sldMasterIdLst>
  <p:notesMasterIdLst>
    <p:notesMasterId r:id="rId12"/>
  </p:notesMasterIdLst>
  <p:sldIdLst>
    <p:sldId id="256" r:id="rId2"/>
    <p:sldId id="282" r:id="rId3"/>
    <p:sldId id="293" r:id="rId4"/>
    <p:sldId id="283" r:id="rId5"/>
    <p:sldId id="274" r:id="rId6"/>
    <p:sldId id="289" r:id="rId7"/>
    <p:sldId id="297" r:id="rId8"/>
    <p:sldId id="292" r:id="rId9"/>
    <p:sldId id="291" r:id="rId10"/>
    <p:sldId id="265" r:id="rId11"/>
  </p:sldIdLst>
  <p:sldSz cx="9144000" cy="6858000" type="screen4x3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60A"/>
    <a:srgbClr val="F92A07"/>
    <a:srgbClr val="D12205"/>
    <a:srgbClr val="D42306"/>
    <a:srgbClr val="F93B1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C504E9-271D-4240-B163-5FEDBF44B483}" v="4" dt="2023-03-13T16:44:46.9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FAFB6C3-0D6E-FEAD-1577-2312D790F7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34F679-E135-F57D-D645-93DA3E0A2CC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2CF95B2-26F6-49B0-89C9-CFF685BCDB8B}" type="datetimeFigureOut">
              <a:rPr lang="en-US"/>
              <a:pPr>
                <a:defRPr/>
              </a:pPr>
              <a:t>3/13/2023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C4CCED5-D259-0DE6-82F6-E387F02A1E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CA96084-CFA4-8307-60C7-EC5FC94A8D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DEA959-0FEE-9E1F-3BAE-1ADE44D9B24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F1E6F-8DA2-3D7C-6D64-AEC35B2313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550D89A4-4FD0-4615-90BE-54C52FFEEE5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B150A3B0-B0B9-567A-6E11-6A1F491CD0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FC3A9CB7-7874-02F0-9446-0655804A5F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2E7B1CBF-3B07-8446-86A4-C17A9B6C0F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5D9ED062-6CEE-4F53-9D16-4A803449D73B}" type="slidenum"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32F4336C-4905-5735-E6B2-656A01871B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B85ACEBA-AA6A-C0B3-B95E-553EDC368C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B54E5B29-647C-2FA7-6021-FEE49A82B2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87CC6A99-2E57-44C3-A478-2AD64D3E28CB}" type="slidenum"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>
            <a:extLst>
              <a:ext uri="{FF2B5EF4-FFF2-40B4-BE49-F238E27FC236}">
                <a16:creationId xmlns:a16="http://schemas.microsoft.com/office/drawing/2014/main" id="{E8A0815B-1922-C590-F53E-4918765E79A1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6" y="-8468"/>
            <a:chExt cx="9171316" cy="687493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2553842-4585-3532-2CF5-38A960B19006}"/>
                </a:ext>
              </a:extLst>
            </p:cNvPr>
            <p:cNvCxnSpPr/>
            <p:nvPr/>
          </p:nvCxnSpPr>
          <p:spPr>
            <a:xfrm flipV="1">
              <a:off x="5130456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8D80B45-0738-98C7-8E0B-1FD31533AAFF}"/>
                </a:ext>
              </a:extLst>
            </p:cNvPr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29">
              <a:extLst>
                <a:ext uri="{FF2B5EF4-FFF2-40B4-BE49-F238E27FC236}">
                  <a16:creationId xmlns:a16="http://schemas.microsoft.com/office/drawing/2014/main" id="{9333DAB0-201E-59F2-CF69-E0109BDD7433}"/>
                </a:ext>
              </a:extLst>
            </p:cNvPr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30">
              <a:extLst>
                <a:ext uri="{FF2B5EF4-FFF2-40B4-BE49-F238E27FC236}">
                  <a16:creationId xmlns:a16="http://schemas.microsoft.com/office/drawing/2014/main" id="{90FB5847-63D2-B8A0-F49E-A91B87117DBD}"/>
                </a:ext>
              </a:extLst>
            </p:cNvPr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31">
              <a:extLst>
                <a:ext uri="{FF2B5EF4-FFF2-40B4-BE49-F238E27FC236}">
                  <a16:creationId xmlns:a16="http://schemas.microsoft.com/office/drawing/2014/main" id="{3CD67D1A-4A89-7BBA-7063-5F2CCECEEEB0}"/>
                </a:ext>
              </a:extLst>
            </p:cNvPr>
            <p:cNvSpPr/>
            <p:nvPr/>
          </p:nvSpPr>
          <p:spPr>
            <a:xfrm>
              <a:off x="6638635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32">
              <a:extLst>
                <a:ext uri="{FF2B5EF4-FFF2-40B4-BE49-F238E27FC236}">
                  <a16:creationId xmlns:a16="http://schemas.microsoft.com/office/drawing/2014/main" id="{B959D4FC-2450-E856-4044-88CD3300796C}"/>
                </a:ext>
              </a:extLst>
            </p:cNvPr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33">
              <a:extLst>
                <a:ext uri="{FF2B5EF4-FFF2-40B4-BE49-F238E27FC236}">
                  <a16:creationId xmlns:a16="http://schemas.microsoft.com/office/drawing/2014/main" id="{51CC67F5-0DCD-9869-62B4-213FBCEC445C}"/>
                </a:ext>
              </a:extLst>
            </p:cNvPr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34">
              <a:extLst>
                <a:ext uri="{FF2B5EF4-FFF2-40B4-BE49-F238E27FC236}">
                  <a16:creationId xmlns:a16="http://schemas.microsoft.com/office/drawing/2014/main" id="{E4C8F54B-7296-7F15-E48B-0B310FBACDDB}"/>
                </a:ext>
              </a:extLst>
            </p:cNvPr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35">
              <a:extLst>
                <a:ext uri="{FF2B5EF4-FFF2-40B4-BE49-F238E27FC236}">
                  <a16:creationId xmlns:a16="http://schemas.microsoft.com/office/drawing/2014/main" id="{11953029-4893-840D-CEC5-2DB34774BF6B}"/>
                </a:ext>
              </a:extLst>
            </p:cNvPr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8F2CE0F9-1E06-3C46-A0DF-0092647C29C1}"/>
                </a:ext>
              </a:extLst>
            </p:cNvPr>
            <p:cNvSpPr/>
            <p:nvPr/>
          </p:nvSpPr>
          <p:spPr>
            <a:xfrm>
              <a:off x="-8466" y="-8468"/>
              <a:ext cx="863632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6126AF3C-EEE1-2E3C-C521-7CA74E7EE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CD422-0287-4E47-BB31-BEA2E4A51A16}" type="datetimeFigureOut">
              <a:rPr lang="en-US"/>
              <a:pPr>
                <a:defRPr/>
              </a:pPr>
              <a:t>3/13/2023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40445EBD-2034-2D9B-5ED9-A24E9A0E6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F33EBD1-EEB2-A378-421D-A8913B15F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3EB8B-1BDB-417D-BBCA-330562F21E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6239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6C267-FEED-2985-80D9-78B257E65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779D7-C5D5-4F99-A11A-455DA0034113}" type="datetimeFigureOut">
              <a:rPr lang="en-US"/>
              <a:pPr>
                <a:defRPr/>
              </a:pPr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F6A06-A515-8FA1-73C2-4574A8198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5DBCC-7E52-EC9E-CF4D-FA9805714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862AD-8E99-42B5-BFDD-634BDF6B54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2518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DAE798-912D-C703-6AE8-9969DBB88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>
                <a:solidFill>
                  <a:srgbClr val="9FE0F5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7F8FCE-65CA-E5D5-FFBD-3C93F1B03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>
                <a:solidFill>
                  <a:srgbClr val="9FE0F5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5A8F204-07A2-23C0-4698-DCDAEDB61D9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98BA9-D014-4DB2-AADA-F06D953842F1}" type="datetimeFigureOut">
              <a:rPr lang="en-US"/>
              <a:pPr>
                <a:defRPr/>
              </a:pPr>
              <a:t>3/13/2023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FC8DB6A-ABEA-0122-3240-91D17CF0CB8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9B0DC6B-22F2-312D-A418-3F256D97CC2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34DAC39-752D-4EE7-8487-3CB2D10848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9199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5FCE13-1633-A19A-0E7F-2445D1CC9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068ED-5480-4E14-A1E4-CDF4E0107763}" type="datetimeFigureOut">
              <a:rPr lang="en-US"/>
              <a:pPr>
                <a:defRPr/>
              </a:pPr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C2351-7B27-FDEB-A60F-2F32D51B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C81BD-5496-927B-A231-06F3B6C88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F4AF47-54CB-4F78-A81A-CCC5DA6C13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611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38C460-4D65-AB52-2507-CD71DB712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>
                <a:solidFill>
                  <a:srgbClr val="9FE0F5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BE0415-7813-E8C4-7B50-CF00C3F0B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>
                <a:solidFill>
                  <a:srgbClr val="9FE0F5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8968EA9-6CDC-843D-551A-92AAE6F526F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CAC60-D03B-44FE-9EDA-1512C9D48334}" type="datetimeFigureOut">
              <a:rPr lang="en-US"/>
              <a:pPr>
                <a:defRPr/>
              </a:pPr>
              <a:t>3/13/2023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292A0A5-C9EF-C6C3-8E46-31879BFA064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3646A05-D3F7-6CD3-D4EA-EC0E2728C63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0FC4645-5002-49A4-A626-A3ED24AE2B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8725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0C15A-0917-C334-32F5-E6E1BCF5D3C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FE19A-E59A-4193-926C-753394DCF5AF}" type="datetimeFigureOut">
              <a:rPr lang="en-US"/>
              <a:pPr>
                <a:defRPr/>
              </a:pPr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DBC8D-F9D9-4D35-4262-E01E5C9EA6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A58F5-EA7D-8777-1458-27964F55664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6E0D74D-5A4C-4722-AB62-0E5E1BBCAF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6156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41E2E-18FF-6F6E-38B9-2C22ACF24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D1A4E-D2DC-4DD9-ABC3-D8D6EC89DAB7}" type="datetimeFigureOut">
              <a:rPr lang="en-US"/>
              <a:pPr>
                <a:defRPr/>
              </a:pPr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64F72-A224-C1E0-372C-07A8F3E78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00051-1B70-5399-2D8D-708AB8BFF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80C51-3B06-4FE9-AEB2-CF15640021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2710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C8828-0F75-B34B-AB29-E44623C4C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A596B-B470-41FC-81FF-86BB564621C0}" type="datetimeFigureOut">
              <a:rPr lang="en-US"/>
              <a:pPr>
                <a:defRPr/>
              </a:pPr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E077A-5587-6C1B-0386-0A8BDD06B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7D8C5-D1B1-A1FB-CB0B-953583C3D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9AE643-5904-4703-8653-8D52BAB61D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0601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3AC0667-A0AE-427C-2ADE-8C0F498993E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394AD-A960-438E-B2C6-3CBECAAE7644}" type="datetimeFigureOut">
              <a:rPr lang="en-US"/>
              <a:pPr>
                <a:defRPr/>
              </a:pPr>
              <a:t>3/13/2023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83FC0E7-07E4-CF6C-BB0E-B1C8F423D51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3DE1973-F2A6-A223-5EB1-2746BB47D4D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EFD9CEC-F0F1-4D21-9A65-23D88B6E5A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6121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68DD4-1867-E474-8AE4-CF2CA2FBB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F25E7-5DBC-4D37-ABCF-58F530D3EE86}" type="datetimeFigureOut">
              <a:rPr lang="en-US"/>
              <a:pPr>
                <a:defRPr/>
              </a:pPr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E18BF-9DD5-CEC2-4639-5B59A49F7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E7C1D9-2431-A232-2481-63191AFFE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A7919B-8FA7-41D2-AB07-0F5F42304F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94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4444F-7CCD-4C39-03D8-F8A435549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F70C1-72A4-4EC4-878A-FF61407063B4}" type="datetimeFigureOut">
              <a:rPr lang="en-US"/>
              <a:pPr>
                <a:defRPr/>
              </a:pPr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A75268-E6EA-B0D9-0F8E-7C05BC5A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309F3-79DB-3EC1-4B9B-957199697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9F3C1B-8C35-4D22-BF74-ABBE2495E8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5912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611F1FB-2395-328E-A1D7-8DA6DF358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9BD35-E4D3-44CB-BDB7-30C44CFA9CC1}" type="datetimeFigureOut">
              <a:rPr lang="en-US"/>
              <a:pPr>
                <a:defRPr/>
              </a:pPr>
              <a:t>3/13/2023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36C0BC4-4CA7-ECFF-5DB2-EEA014DC1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78347D3-DFE1-1BA9-781A-B99620A59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6656C-17D6-4E3B-A8CD-1CF426B93C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7342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30ED2B1-C231-CBDD-A573-29337860A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1D09D-0E42-4D80-93CA-45DC04BE749B}" type="datetimeFigureOut">
              <a:rPr lang="en-US"/>
              <a:pPr>
                <a:defRPr/>
              </a:pPr>
              <a:t>3/13/2023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AF8F574-0881-08B9-331D-DC3545862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9901875-93B5-1A38-DD8D-6A84440E4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2D5C9-288F-4F4E-AFCD-159B29F274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7441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ADD0B9D-A351-54B4-2340-6C6D3319D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A8A33-CF8D-4770-AFC7-2742A4B767E0}" type="datetimeFigureOut">
              <a:rPr lang="en-US"/>
              <a:pPr>
                <a:defRPr/>
              </a:pPr>
              <a:t>3/13/2023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87DF627-A585-42F7-3BED-EA5904121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3F34621-D48D-091B-EEEE-9E988F2C9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696E6-838B-4759-B4A5-9975AB6994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7406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4566F72-9AE2-B4C0-488B-1D6137DAA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9D860-1AE5-4AA3-917F-A4669992E3E4}" type="datetimeFigureOut">
              <a:rPr lang="en-US"/>
              <a:pPr>
                <a:defRPr/>
              </a:pPr>
              <a:t>3/13/2023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9ADB31C-B7AA-A233-04B9-ADE7FA480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7147316-C4B2-24D9-B08B-ED034658E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CD272-6AF0-46D8-8256-7D1061F158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0854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1D23709-13B9-BE98-B4E8-27B342F3A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6A5A4-6AD0-4C1D-9559-8111F6B2EED2}" type="datetimeFigureOut">
              <a:rPr lang="en-US"/>
              <a:pPr>
                <a:defRPr/>
              </a:pPr>
              <a:t>3/13/2023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81DDD91-4721-D209-DC7D-2F4EACD07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D0A3709-CF25-829C-857B-B9C0C60FC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834C9-3B8D-4E14-B2C8-AE47C76E53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3410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4189922-AA0E-B250-2825-0D55DF00A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C5D28-0F66-41B5-B39D-794C7B99FF55}" type="datetimeFigureOut">
              <a:rPr lang="en-US"/>
              <a:pPr>
                <a:defRPr/>
              </a:pPr>
              <a:t>3/13/2023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F8F3485-B584-AE0C-691C-A0ED8B522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10DB1AD-3D66-3640-E318-88DFB389A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14CCE-5376-4F62-AD64-BB255D9090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7985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>
            <a:extLst>
              <a:ext uri="{FF2B5EF4-FFF2-40B4-BE49-F238E27FC236}">
                <a16:creationId xmlns:a16="http://schemas.microsoft.com/office/drawing/2014/main" id="{3B3E31DE-9E7C-9943-AD57-B61FE3A82600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7" y="-8468"/>
            <a:chExt cx="9171317" cy="6874935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D5C3163-03B0-10C0-846F-7C927C1117AF}"/>
                </a:ext>
              </a:extLst>
            </p:cNvPr>
            <p:cNvSpPr/>
            <p:nvPr/>
          </p:nvSpPr>
          <p:spPr>
            <a:xfrm>
              <a:off x="-8467" y="4013290"/>
              <a:ext cx="457217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CDC8FC6-6E1E-50ED-26B2-8B4E0B9D594C}"/>
                </a:ext>
              </a:extLst>
            </p:cNvPr>
            <p:cNvCxnSpPr/>
            <p:nvPr/>
          </p:nvCxnSpPr>
          <p:spPr>
            <a:xfrm flipV="1">
              <a:off x="5130455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91EFAA4-10BF-0F97-D2FA-176E906AE7CC}"/>
                </a:ext>
              </a:extLst>
            </p:cNvPr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02545D8-AF98-839E-2184-86CCBD07C4DF}"/>
                </a:ext>
              </a:extLst>
            </p:cNvPr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78DC58A-24B6-EF50-847D-5AAFF07E4162}"/>
                </a:ext>
              </a:extLst>
            </p:cNvPr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A8D3BAD-5F85-35C7-84EE-F9EBDF648D6D}"/>
                </a:ext>
              </a:extLst>
            </p:cNvPr>
            <p:cNvSpPr/>
            <p:nvPr/>
          </p:nvSpPr>
          <p:spPr>
            <a:xfrm>
              <a:off x="6638634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E1C968A-1EC7-9591-9F19-AF9B1104482B}"/>
                </a:ext>
              </a:extLst>
            </p:cNvPr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B4FE490-BAB1-AA74-7423-E420DDA20076}"/>
                </a:ext>
              </a:extLst>
            </p:cNvPr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A07B350-71CF-949E-E434-BA0B3AEA2AC4}"/>
                </a:ext>
              </a:extLst>
            </p:cNvPr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8A3913F1-267D-B80C-673F-32B003E705C0}"/>
                </a:ext>
              </a:extLst>
            </p:cNvPr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B1D8FE7A-6647-240D-6D1E-88D5EF5677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E26379A3-8D82-74E4-3E3D-3EEABF5D5A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E7613-D12E-0C1D-3A73-0AC4D01817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F2BA0F7-CD36-4D6C-B569-B27E67480E0F}" type="datetimeFigureOut">
              <a:rPr lang="en-US"/>
              <a:pPr>
                <a:defRPr/>
              </a:pPr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AC8AC-1950-B15A-30D2-B365B38B10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7ECB5-7FC8-4484-B043-AEE4DC15C8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</a:defRPr>
            </a:lvl1pPr>
          </a:lstStyle>
          <a:p>
            <a:fld id="{8714CDF2-3180-4B5D-BD3A-559765877A8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73" r:id="rId1"/>
    <p:sldLayoutId id="2147487259" r:id="rId2"/>
    <p:sldLayoutId id="2147487260" r:id="rId3"/>
    <p:sldLayoutId id="2147487261" r:id="rId4"/>
    <p:sldLayoutId id="2147487262" r:id="rId5"/>
    <p:sldLayoutId id="2147487263" r:id="rId6"/>
    <p:sldLayoutId id="2147487264" r:id="rId7"/>
    <p:sldLayoutId id="2147487265" r:id="rId8"/>
    <p:sldLayoutId id="2147487266" r:id="rId9"/>
    <p:sldLayoutId id="2147487267" r:id="rId10"/>
    <p:sldLayoutId id="2147487274" r:id="rId11"/>
    <p:sldLayoutId id="2147487268" r:id="rId12"/>
    <p:sldLayoutId id="2147487275" r:id="rId13"/>
    <p:sldLayoutId id="2147487269" r:id="rId14"/>
    <p:sldLayoutId id="2147487270" r:id="rId15"/>
    <p:sldLayoutId id="2147487271" r:id="rId16"/>
    <p:sldLayoutId id="2147487272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>
            <a:extLst>
              <a:ext uri="{FF2B5EF4-FFF2-40B4-BE49-F238E27FC236}">
                <a16:creationId xmlns:a16="http://schemas.microsoft.com/office/drawing/2014/main" id="{7B26304E-71B5-C08D-D4B3-824875D18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04800"/>
            <a:ext cx="7391400" cy="32004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</a:rPr>
              <a:t>Gilbertsville-Mount Upton</a:t>
            </a:r>
            <a:br>
              <a:rPr lang="en-US" altLang="en-US" sz="40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</a:rPr>
              <a:t>Central School District</a:t>
            </a:r>
            <a:br>
              <a:rPr lang="en-US" altLang="en-US" sz="40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altLang="en-US" sz="22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altLang="en-US" sz="22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</a:rPr>
              <a:t>2023-2024 </a:t>
            </a:r>
            <a:br>
              <a:rPr lang="en-US" altLang="en-US" sz="40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</a:rPr>
              <a:t>Proposed Budget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Rage Italic" panose="03070502040507070304" pitchFamily="66" charset="0"/>
              </a:rPr>
              <a:t/>
            </a:r>
            <a:b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Rage Italic" panose="03070502040507070304" pitchFamily="66" charset="0"/>
              </a:rPr>
            </a:br>
            <a:endParaRPr lang="en-US" altLang="en-US" sz="4000" b="1" dirty="0">
              <a:solidFill>
                <a:schemeClr val="accent2">
                  <a:lumMod val="75000"/>
                </a:schemeClr>
              </a:solidFill>
              <a:latin typeface="Rage Italic" panose="03070502040507070304" pitchFamily="66" charset="0"/>
            </a:endParaRPr>
          </a:p>
        </p:txBody>
      </p:sp>
      <p:pic>
        <p:nvPicPr>
          <p:cNvPr id="6147" name="Picture 1">
            <a:extLst>
              <a:ext uri="{FF2B5EF4-FFF2-40B4-BE49-F238E27FC236}">
                <a16:creationId xmlns:a16="http://schemas.microsoft.com/office/drawing/2014/main" id="{3627E4DC-0F04-9CE8-F5CD-FE556EB133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93975"/>
            <a:ext cx="7391400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30B0F91E-7C88-25E3-113B-8F9E58628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800"/>
            <a:ext cx="8382000" cy="685800"/>
          </a:xfrm>
        </p:spPr>
        <p:txBody>
          <a:bodyPr rtlCol="0">
            <a:normAutofit/>
          </a:bodyPr>
          <a:lstStyle/>
          <a:p>
            <a:pPr marL="53975" algn="ctr" eaLnBrk="1" fontAlgn="auto" hangingPunct="1">
              <a:spcAft>
                <a:spcPts val="0"/>
              </a:spcAft>
              <a:defRPr/>
            </a:pP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Gilbertsville-Mount Upton CSD</a:t>
            </a:r>
          </a:p>
        </p:txBody>
      </p:sp>
      <p:sp>
        <p:nvSpPr>
          <p:cNvPr id="19459" name="Text Placeholder 4">
            <a:extLst>
              <a:ext uri="{FF2B5EF4-FFF2-40B4-BE49-F238E27FC236}">
                <a16:creationId xmlns:a16="http://schemas.microsoft.com/office/drawing/2014/main" id="{502A9FDC-A5C6-F13F-147E-93F2D65D86E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0" y="838200"/>
            <a:ext cx="7981950" cy="1905000"/>
          </a:xfrm>
        </p:spPr>
        <p:txBody>
          <a:bodyPr rtlCol="0"/>
          <a:lstStyle/>
          <a:p>
            <a:pPr marL="0" indent="0" algn="ct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altLang="en-US" sz="2800" dirty="0">
                <a:solidFill>
                  <a:schemeClr val="bg2">
                    <a:lumMod val="75000"/>
                  </a:schemeClr>
                </a:solidFill>
                <a:ea typeface="Microsoft JhengHei" panose="020B0604030504040204" pitchFamily="34" charset="-120"/>
              </a:rPr>
              <a:t>Where the </a:t>
            </a:r>
            <a:r>
              <a:rPr lang="en-US" altLang="en-US" sz="2800" b="1" dirty="0">
                <a:solidFill>
                  <a:srgbClr val="FFC000"/>
                </a:solidFill>
                <a:ea typeface="Microsoft JhengHei" panose="020B0604030504040204" pitchFamily="34" charset="-120"/>
              </a:rPr>
              <a:t>Quality</a:t>
            </a:r>
            <a:r>
              <a:rPr lang="en-US" altLang="en-US" sz="2800" dirty="0">
                <a:solidFill>
                  <a:schemeClr val="bg2">
                    <a:lumMod val="75000"/>
                  </a:schemeClr>
                </a:solidFill>
                <a:ea typeface="Microsoft JhengHei" panose="020B0604030504040204" pitchFamily="34" charset="-120"/>
              </a:rPr>
              <a:t> of the journey counts!</a:t>
            </a:r>
          </a:p>
          <a:p>
            <a:pPr lvl="2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400" b="1" dirty="0">
                <a:solidFill>
                  <a:schemeClr val="bg2">
                    <a:lumMod val="75000"/>
                  </a:schemeClr>
                </a:solidFill>
                <a:ea typeface="Microsoft JhengHei" panose="020B0604030504040204" pitchFamily="34" charset="-120"/>
              </a:rPr>
              <a:t>Vote:</a:t>
            </a:r>
            <a:r>
              <a:rPr lang="en-US" altLang="en-US" sz="2400" dirty="0">
                <a:solidFill>
                  <a:schemeClr val="bg2">
                    <a:lumMod val="75000"/>
                  </a:schemeClr>
                </a:solidFill>
                <a:ea typeface="Microsoft JhengHei" panose="020B0604030504040204" pitchFamily="34" charset="-120"/>
              </a:rPr>
              <a:t> At GMU School (park in the front circle)</a:t>
            </a:r>
          </a:p>
          <a:p>
            <a:pPr lvl="2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400" b="1" dirty="0">
                <a:solidFill>
                  <a:schemeClr val="bg2">
                    <a:lumMod val="75000"/>
                  </a:schemeClr>
                </a:solidFill>
                <a:ea typeface="Microsoft JhengHei" panose="020B0604030504040204" pitchFamily="34" charset="-120"/>
              </a:rPr>
              <a:t>When:</a:t>
            </a:r>
            <a:r>
              <a:rPr lang="en-US" altLang="en-US" sz="2400" dirty="0">
                <a:solidFill>
                  <a:schemeClr val="bg2">
                    <a:lumMod val="75000"/>
                  </a:schemeClr>
                </a:solidFill>
                <a:ea typeface="Microsoft JhengHei" panose="020B0604030504040204" pitchFamily="34" charset="-120"/>
              </a:rPr>
              <a:t> </a:t>
            </a:r>
            <a:r>
              <a:rPr lang="en-US" altLang="en-US" sz="2400" b="1" dirty="0">
                <a:solidFill>
                  <a:srgbClr val="FFC000"/>
                </a:solidFill>
                <a:ea typeface="Microsoft JhengHei" panose="020B0604030504040204" pitchFamily="34" charset="-120"/>
              </a:rPr>
              <a:t>May 16, 2023, 12-8 p.m.</a:t>
            </a:r>
          </a:p>
        </p:txBody>
      </p:sp>
      <p:pic>
        <p:nvPicPr>
          <p:cNvPr id="19460" name="Content Placeholder 1">
            <a:extLst>
              <a:ext uri="{FF2B5EF4-FFF2-40B4-BE49-F238E27FC236}">
                <a16:creationId xmlns:a16="http://schemas.microsoft.com/office/drawing/2014/main" id="{F5F6C9CD-E1B5-0EF6-0A0C-B066173F8311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2466975"/>
            <a:ext cx="5029200" cy="4162425"/>
          </a:xfrm>
        </p:spPr>
      </p:pic>
      <p:pic>
        <p:nvPicPr>
          <p:cNvPr id="19461" name="Picture 2">
            <a:extLst>
              <a:ext uri="{FF2B5EF4-FFF2-40B4-BE49-F238E27FC236}">
                <a16:creationId xmlns:a16="http://schemas.microsoft.com/office/drawing/2014/main" id="{5B0D775F-DFEC-31AB-89DB-ED96E5938F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3">
            <a:extLst>
              <a:ext uri="{FF2B5EF4-FFF2-40B4-BE49-F238E27FC236}">
                <a16:creationId xmlns:a16="http://schemas.microsoft.com/office/drawing/2014/main" id="{F830D50F-C652-88C0-314A-422B7CF99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5766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5">
            <a:extLst>
              <a:ext uri="{FF2B5EF4-FFF2-40B4-BE49-F238E27FC236}">
                <a16:creationId xmlns:a16="http://schemas.microsoft.com/office/drawing/2014/main" id="{2A2BBC10-D304-496A-F0CD-63F7CF0E6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228600"/>
            <a:ext cx="8476819" cy="60960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altLang="en-US" sz="3600" b="1" dirty="0">
                <a:solidFill>
                  <a:schemeClr val="accent1"/>
                </a:solidFill>
              </a:rPr>
              <a:t>Our</a:t>
            </a:r>
            <a:r>
              <a:rPr lang="en-US" altLang="en-US" b="1" dirty="0">
                <a:solidFill>
                  <a:schemeClr val="accent1"/>
                </a:solidFill>
              </a:rPr>
              <a:t> </a:t>
            </a:r>
            <a:r>
              <a:rPr lang="en-US" altLang="en-US" sz="3600" b="1" dirty="0">
                <a:solidFill>
                  <a:schemeClr val="accent1"/>
                </a:solidFill>
              </a:rPr>
              <a:t>Vision</a:t>
            </a: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altLang="en-US" b="1" dirty="0">
                <a:solidFill>
                  <a:srgbClr val="FFC000"/>
                </a:solidFill>
              </a:rPr>
              <a:t>To have a nurturing school community that provides opportunities</a:t>
            </a:r>
            <a:br>
              <a:rPr lang="en-US" altLang="en-US" b="1" dirty="0">
                <a:solidFill>
                  <a:srgbClr val="FFC000"/>
                </a:solidFill>
              </a:rPr>
            </a:br>
            <a:r>
              <a:rPr lang="en-US" altLang="en-US" b="1" dirty="0">
                <a:solidFill>
                  <a:srgbClr val="FFC000"/>
                </a:solidFill>
              </a:rPr>
              <a:t>for lifelong personal growth.</a:t>
            </a:r>
          </a:p>
          <a:p>
            <a:pPr marL="0" indent="0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altLang="en-US" sz="3600" b="1" dirty="0">
                <a:solidFill>
                  <a:schemeClr val="accent1"/>
                </a:solidFill>
              </a:rPr>
              <a:t>Our Mission</a:t>
            </a:r>
            <a:r>
              <a:rPr lang="en-US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altLang="en-US" b="1" dirty="0">
                <a:solidFill>
                  <a:srgbClr val="FFC000"/>
                </a:solidFill>
              </a:rPr>
              <a:t>We support everyone’s journey to become the best version of</a:t>
            </a:r>
            <a:br>
              <a:rPr lang="en-US" altLang="en-US" b="1" dirty="0">
                <a:solidFill>
                  <a:srgbClr val="FFC000"/>
                </a:solidFill>
              </a:rPr>
            </a:br>
            <a:r>
              <a:rPr lang="en-US" altLang="en-US" b="1" dirty="0">
                <a:solidFill>
                  <a:srgbClr val="FFC000"/>
                </a:solidFill>
              </a:rPr>
              <a:t>themselves by: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dirty="0">
                <a:solidFill>
                  <a:srgbClr val="FFC000"/>
                </a:solidFill>
              </a:rPr>
              <a:t>	fostering an equitable, inclusive, and student-focused environment;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dirty="0">
                <a:solidFill>
                  <a:srgbClr val="FFC000"/>
                </a:solidFill>
              </a:rPr>
              <a:t>	providing opportunities for academic and community engagement;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dirty="0">
                <a:solidFill>
                  <a:srgbClr val="FFC000"/>
                </a:solidFill>
              </a:rPr>
              <a:t>	empowering individuals to embrace their potential.</a:t>
            </a:r>
          </a:p>
          <a:p>
            <a:pPr marL="0" indent="0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altLang="en-US" sz="3600" b="1" dirty="0">
                <a:solidFill>
                  <a:schemeClr val="accent1"/>
                </a:solidFill>
              </a:rPr>
              <a:t>Our Core Values</a:t>
            </a:r>
            <a:endParaRPr lang="en-US" alt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altLang="en-US" b="1" dirty="0">
                <a:solidFill>
                  <a:srgbClr val="FFC000"/>
                </a:solidFill>
              </a:rPr>
              <a:t>* A Growth Mindset			* Essential Skills for Career Readiness</a:t>
            </a:r>
          </a:p>
          <a:p>
            <a:pPr marL="0" indent="0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altLang="en-US" b="1" dirty="0">
                <a:solidFill>
                  <a:srgbClr val="FFC000"/>
                </a:solidFill>
              </a:rPr>
              <a:t>* Social/Emotional/Behavioral Wellness	*A Safe School Environment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altLang="en-US" b="1" dirty="0">
                <a:solidFill>
                  <a:srgbClr val="FFC000"/>
                </a:solidFill>
              </a:rPr>
              <a:t>* Critical Thinking Skills			* Meaningful and Healthy Relationships</a:t>
            </a:r>
          </a:p>
          <a:p>
            <a:pPr marL="0" indent="0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5DFF37F8-4566-7F38-5081-7CDDDD9C1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800"/>
            <a:ext cx="8229600" cy="690563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</a:rPr>
              <a:t>We Are Connecting With Our Kids</a:t>
            </a:r>
          </a:p>
        </p:txBody>
      </p:sp>
      <p:pic>
        <p:nvPicPr>
          <p:cNvPr id="8195" name="Content Placeholder 3">
            <a:extLst>
              <a:ext uri="{FF2B5EF4-FFF2-40B4-BE49-F238E27FC236}">
                <a16:creationId xmlns:a16="http://schemas.microsoft.com/office/drawing/2014/main" id="{6CED4A42-5B28-4398-975F-E9F4E6C7B8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4371975"/>
            <a:ext cx="4048125" cy="2268538"/>
          </a:xfrm>
        </p:spPr>
      </p:pic>
      <p:pic>
        <p:nvPicPr>
          <p:cNvPr id="8196" name="Picture 1">
            <a:extLst>
              <a:ext uri="{FF2B5EF4-FFF2-40B4-BE49-F238E27FC236}">
                <a16:creationId xmlns:a16="http://schemas.microsoft.com/office/drawing/2014/main" id="{DB6E5231-7320-45AE-CBCD-1491E5CEB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963613"/>
            <a:ext cx="2986087" cy="327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">
            <a:extLst>
              <a:ext uri="{FF2B5EF4-FFF2-40B4-BE49-F238E27FC236}">
                <a16:creationId xmlns:a16="http://schemas.microsoft.com/office/drawing/2014/main" id="{D806EAC3-4768-2A83-92A9-FBD5376BFD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58850"/>
            <a:ext cx="5053013" cy="327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3">
            <a:extLst>
              <a:ext uri="{FF2B5EF4-FFF2-40B4-BE49-F238E27FC236}">
                <a16:creationId xmlns:a16="http://schemas.microsoft.com/office/drawing/2014/main" id="{8AB45AA7-F47C-2321-A258-C3C6D79FC4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71975"/>
            <a:ext cx="3887788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F8B065F4-8E7C-C254-AD88-13DE6DA4C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6800"/>
            <a:ext cx="7772400" cy="5402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en-US" sz="2300" b="1" u="sng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2300" b="1" u="sng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Goal 1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2300" dirty="0">
                <a:solidFill>
                  <a:srgbClr val="FFC000"/>
                </a:solidFill>
                <a:latin typeface="+mj-lt"/>
                <a:cs typeface="Times New Roman" pitchFamily="18" charset="0"/>
              </a:rPr>
              <a:t>Focus on Academic Instruction and Learning 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en-US" sz="2300" dirty="0">
              <a:solidFill>
                <a:srgbClr val="FFC000"/>
              </a:solidFill>
              <a:latin typeface="+mj-lt"/>
              <a:cs typeface="Times New Roman" pitchFamily="18" charset="0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en-US" sz="2300" dirty="0">
              <a:solidFill>
                <a:srgbClr val="FFC000"/>
              </a:solidFill>
              <a:latin typeface="+mj-lt"/>
              <a:cs typeface="Times New Roman" pitchFamily="18" charset="0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2300" b="1" u="sng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Goal 2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2300" dirty="0">
                <a:solidFill>
                  <a:srgbClr val="FFC000"/>
                </a:solidFill>
                <a:latin typeface="+mj-lt"/>
                <a:cs typeface="Times New Roman" pitchFamily="18" charset="0"/>
              </a:rPr>
              <a:t>Focus on Social, Emotional, and Behavior Health 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en-US" sz="2300" dirty="0">
              <a:latin typeface="+mj-lt"/>
              <a:cs typeface="Times New Roman" pitchFamily="18" charset="0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en-US" sz="2300" dirty="0">
              <a:latin typeface="+mj-lt"/>
              <a:cs typeface="Times New Roman" pitchFamily="18" charset="0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2300" b="1" u="sng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Goal 3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2300" dirty="0">
                <a:solidFill>
                  <a:srgbClr val="FFC000"/>
                </a:solidFill>
                <a:latin typeface="+mj-lt"/>
                <a:cs typeface="Times New Roman" pitchFamily="18" charset="0"/>
              </a:rPr>
              <a:t>Focus on Diverse Opportunities/Exposure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en-US" sz="2300" b="1" u="sng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en-US" sz="2300" b="1" u="sng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2300" b="1" u="sng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Goal 4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2300" dirty="0">
                <a:solidFill>
                  <a:srgbClr val="FFC000"/>
                </a:solidFill>
                <a:latin typeface="+mj-lt"/>
                <a:cs typeface="Times New Roman" pitchFamily="18" charset="0"/>
              </a:rPr>
              <a:t>Focus on Efficient and Effective Systems</a:t>
            </a:r>
          </a:p>
        </p:txBody>
      </p:sp>
      <p:sp>
        <p:nvSpPr>
          <p:cNvPr id="8195" name="Title 6">
            <a:extLst>
              <a:ext uri="{FF2B5EF4-FFF2-40B4-BE49-F238E27FC236}">
                <a16:creationId xmlns:a16="http://schemas.microsoft.com/office/drawing/2014/main" id="{EF69F268-A981-6C86-839F-BA2078403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800"/>
            <a:ext cx="7924800" cy="690563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</a:rPr>
              <a:t>Our District Goals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8C802-121E-1FE8-DEA5-DAC4A33B1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 rtlCol="0">
            <a:normAutofit/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Important Budget Considerations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339BD9-AE03-E829-D5BE-A385EBBAD312}"/>
              </a:ext>
            </a:extLst>
          </p:cNvPr>
          <p:cNvSpPr txBox="1"/>
          <p:nvPr/>
        </p:nvSpPr>
        <p:spPr>
          <a:xfrm>
            <a:off x="533400" y="1101725"/>
            <a:ext cx="7696200" cy="563231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b="1" dirty="0">
                <a:solidFill>
                  <a:srgbClr val="FFC000"/>
                </a:solidFill>
                <a:latin typeface="+mj-lt"/>
              </a:rPr>
              <a:t>Look to the future … sustainability over time </a:t>
            </a:r>
          </a:p>
          <a:p>
            <a:pPr marL="285750" lvl="2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endParaRPr lang="en-US" b="1" dirty="0">
              <a:solidFill>
                <a:srgbClr val="FFC000"/>
              </a:solidFill>
              <a:latin typeface="+mj-lt"/>
            </a:endParaRPr>
          </a:p>
          <a:p>
            <a:pPr marL="285750" lvl="2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b="1" dirty="0">
                <a:solidFill>
                  <a:srgbClr val="FFC000"/>
                </a:solidFill>
                <a:latin typeface="+mj-lt"/>
              </a:rPr>
              <a:t>Employee Contractual Obligations</a:t>
            </a:r>
          </a:p>
          <a:p>
            <a:pPr marL="0" lvl="2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endParaRPr lang="en-US" b="1" dirty="0">
              <a:solidFill>
                <a:srgbClr val="FFC000"/>
              </a:solidFill>
              <a:latin typeface="+mj-lt"/>
            </a:endParaRPr>
          </a:p>
          <a:p>
            <a:pPr marL="285750" lvl="2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b="1" dirty="0" smtClean="0">
                <a:solidFill>
                  <a:srgbClr val="FFC000"/>
                </a:solidFill>
                <a:latin typeface="+mj-lt"/>
              </a:rPr>
              <a:t>Ever-changing </a:t>
            </a:r>
            <a:r>
              <a:rPr lang="en-US" b="1" dirty="0">
                <a:solidFill>
                  <a:srgbClr val="FFC000"/>
                </a:solidFill>
                <a:latin typeface="+mj-lt"/>
              </a:rPr>
              <a:t>costs for Special Education &amp; Health Insurance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endParaRPr lang="en-US" b="1" dirty="0">
              <a:solidFill>
                <a:srgbClr val="FFC000"/>
              </a:solidFill>
              <a:latin typeface="+mj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b="1" dirty="0">
                <a:solidFill>
                  <a:srgbClr val="FFC000"/>
                </a:solidFill>
                <a:latin typeface="+mn-lt"/>
              </a:rPr>
              <a:t>State Aid to be Received: 2.99%  increase ($151,016)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endParaRPr lang="en-US" b="1" dirty="0">
              <a:solidFill>
                <a:srgbClr val="FFC000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b="1" dirty="0">
                <a:solidFill>
                  <a:srgbClr val="FFC000"/>
                </a:solidFill>
                <a:latin typeface="+mn-lt"/>
              </a:rPr>
              <a:t>$27,000 adds 1% to the Tax Levy</a:t>
            </a:r>
            <a:endParaRPr lang="en-US" b="1" dirty="0">
              <a:solidFill>
                <a:srgbClr val="FFC000"/>
              </a:solidFill>
              <a:latin typeface="+mj-lt"/>
            </a:endParaRPr>
          </a:p>
          <a:p>
            <a:pPr marL="285750" lvl="2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endParaRPr lang="en-US" b="1" dirty="0">
              <a:solidFill>
                <a:srgbClr val="FFC000"/>
              </a:solidFill>
              <a:latin typeface="+mj-lt"/>
            </a:endParaRPr>
          </a:p>
          <a:p>
            <a:pPr marL="285750" lvl="2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b="1" dirty="0">
                <a:solidFill>
                  <a:srgbClr val="FFC000"/>
                </a:solidFill>
                <a:latin typeface="+mj-lt"/>
              </a:rPr>
              <a:t>Poverty Rate of 54% </a:t>
            </a:r>
          </a:p>
          <a:p>
            <a:pPr marL="0" lvl="2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endParaRPr lang="en-US" b="1" dirty="0">
              <a:solidFill>
                <a:srgbClr val="FFC000"/>
              </a:solidFill>
              <a:latin typeface="+mj-lt"/>
            </a:endParaRPr>
          </a:p>
          <a:p>
            <a:pPr marL="285750" lvl="2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b="1" dirty="0">
                <a:solidFill>
                  <a:srgbClr val="FFC000"/>
                </a:solidFill>
                <a:latin typeface="+mj-lt"/>
              </a:rPr>
              <a:t>Increased cost of fuel, electricity, food and overall costs of supplies</a:t>
            </a:r>
          </a:p>
          <a:p>
            <a:pPr marL="0" lvl="2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endParaRPr lang="en-US" b="1" dirty="0">
              <a:solidFill>
                <a:srgbClr val="FFC000"/>
              </a:solidFill>
              <a:latin typeface="+mj-lt"/>
            </a:endParaRPr>
          </a:p>
          <a:p>
            <a:pPr marL="285750" lvl="2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b="1" dirty="0">
                <a:solidFill>
                  <a:srgbClr val="FFC000"/>
                </a:solidFill>
                <a:latin typeface="+mj-lt"/>
              </a:rPr>
              <a:t>Minimum Wage increases </a:t>
            </a:r>
            <a:r>
              <a:rPr lang="en-US" b="1" dirty="0">
                <a:latin typeface="+mj-lt"/>
              </a:rPr>
              <a:t>  </a:t>
            </a:r>
          </a:p>
          <a:p>
            <a:pPr marL="285750" lvl="2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endParaRPr lang="en-US" b="1" dirty="0">
              <a:latin typeface="+mj-lt"/>
            </a:endParaRPr>
          </a:p>
          <a:p>
            <a:pPr marL="285750" lvl="2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b="1" dirty="0">
                <a:solidFill>
                  <a:srgbClr val="FFC000"/>
                </a:solidFill>
                <a:latin typeface="+mj-lt"/>
              </a:rPr>
              <a:t>The need to build into the budget items that were grant funded</a:t>
            </a:r>
            <a:r>
              <a:rPr lang="en-US" b="1" dirty="0">
                <a:latin typeface="+mj-lt"/>
              </a:rPr>
              <a:t>	</a:t>
            </a:r>
          </a:p>
          <a:p>
            <a:pPr marL="285750" lvl="2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endParaRPr lang="en-US" b="1" dirty="0">
              <a:latin typeface="+mj-lt"/>
            </a:endParaRPr>
          </a:p>
          <a:p>
            <a:pPr marL="285750" lvl="2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b="1" dirty="0">
                <a:solidFill>
                  <a:srgbClr val="FFC000"/>
                </a:solidFill>
                <a:latin typeface="+mj-lt"/>
              </a:rPr>
              <a:t>Community’s desire for an SRO Officer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C37F6AF0-0C98-400B-937B-F22EDC883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990600"/>
          </a:xfrm>
        </p:spPr>
        <p:txBody>
          <a:bodyPr rtlCol="0"/>
          <a:lstStyle/>
          <a:p>
            <a:pPr marL="53975" algn="ctr" eaLnBrk="1" fontAlgn="auto" hangingPunct="1">
              <a:spcAft>
                <a:spcPts val="0"/>
              </a:spcAft>
              <a:defRPr/>
            </a:pP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2023-2024 Budget Proposal</a:t>
            </a:r>
            <a:r>
              <a:rPr lang="en-US" altLang="en-US" dirty="0">
                <a:cs typeface="Arial" panose="020B0604020202020204" pitchFamily="34" charset="0"/>
              </a:rPr>
              <a:t/>
            </a:r>
            <a:br>
              <a:rPr lang="en-US" altLang="en-US" dirty="0">
                <a:cs typeface="Arial" panose="020B0604020202020204" pitchFamily="34" charset="0"/>
              </a:rPr>
            </a:br>
            <a:endParaRPr lang="en-US" altLang="en-US" sz="2000" dirty="0"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93F27-40F8-2558-93C3-389186C07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447800"/>
            <a:ext cx="6956304" cy="2971800"/>
          </a:xfrm>
        </p:spPr>
        <p:txBody>
          <a:bodyPr rtlCol="0">
            <a:noAutofit/>
          </a:bodyPr>
          <a:lstStyle/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 2"/>
              <a:buChar char=""/>
              <a:tabLst>
                <a:tab pos="6400800" algn="ctr"/>
              </a:tabLst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2022-23 Budget	$10,695,500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 2"/>
              <a:buChar char=""/>
              <a:tabLst>
                <a:tab pos="6400800" algn="ctr"/>
              </a:tabLst>
              <a:defRPr/>
            </a:pPr>
            <a:r>
              <a:rPr lang="en-US" b="1" dirty="0">
                <a:solidFill>
                  <a:srgbClr val="FFC000"/>
                </a:solidFill>
                <a:cs typeface="Arial" pitchFamily="34" charset="0"/>
              </a:rPr>
              <a:t>2023-24 Budget 	$11,050,000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 3" panose="05040102010807070707" pitchFamily="18" charset="2"/>
              <a:buNone/>
              <a:tabLst>
                <a:tab pos="6400800" algn="ctr"/>
              </a:tabLst>
              <a:defRPr/>
            </a:pPr>
            <a:endParaRPr lang="en-US" dirty="0">
              <a:solidFill>
                <a:schemeClr val="accent3"/>
              </a:solidFill>
              <a:cs typeface="Arial" pitchFamily="34" charset="0"/>
            </a:endParaRP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 2"/>
              <a:buChar char=""/>
              <a:tabLst>
                <a:tab pos="6400800" algn="ctr"/>
              </a:tabLst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Budget-to-Budget Increase	3.31%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None/>
              <a:tabLst>
                <a:tab pos="6400800" algn="ctr"/>
              </a:tabLst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   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 2"/>
              <a:buChar char=""/>
              <a:tabLst>
                <a:tab pos="6400800" algn="ctr"/>
              </a:tabLst>
              <a:defRPr/>
            </a:pPr>
            <a:r>
              <a:rPr lang="en-US" b="1" dirty="0">
                <a:solidFill>
                  <a:srgbClr val="FFC000"/>
                </a:solidFill>
                <a:cs typeface="Arial" pitchFamily="34" charset="0"/>
              </a:rPr>
              <a:t>Tax Levy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	</a:t>
            </a:r>
            <a:r>
              <a:rPr lang="en-US" b="1" dirty="0">
                <a:solidFill>
                  <a:srgbClr val="FFC000"/>
                </a:solidFill>
                <a:cs typeface="Arial" pitchFamily="34" charset="0"/>
              </a:rPr>
              <a:t>2.00%</a:t>
            </a:r>
          </a:p>
          <a:p>
            <a:pPr marL="1588" indent="-1588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 2"/>
              <a:buNone/>
              <a:tabLst>
                <a:tab pos="6400800" algn="ctr"/>
              </a:tabLst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		(3.17%-Tax Cap)</a:t>
            </a:r>
          </a:p>
        </p:txBody>
      </p:sp>
      <p:pic>
        <p:nvPicPr>
          <p:cNvPr id="13316" name="Picture Placeholder 1">
            <a:extLst>
              <a:ext uri="{FF2B5EF4-FFF2-40B4-BE49-F238E27FC236}">
                <a16:creationId xmlns:a16="http://schemas.microsoft.com/office/drawing/2014/main" id="{EC4EEA34-FCB9-5089-A3BC-EF66A4162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608" y="2667000"/>
            <a:ext cx="2909887" cy="363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11CEC46-E9D0-49B6-8515-4818C37FCD96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244475"/>
          <a:ext cx="8000999" cy="5699128"/>
        </p:xfrm>
        <a:graphic>
          <a:graphicData uri="http://schemas.openxmlformats.org/drawingml/2006/table">
            <a:tbl>
              <a:tblPr/>
              <a:tblGrid>
                <a:gridCol w="3616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7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76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90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7529"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 dirty="0">
                        <a:latin typeface="Arial"/>
                      </a:endParaRP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 dirty="0">
                        <a:latin typeface="Arial"/>
                      </a:endParaRP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latin typeface="Arial"/>
                      </a:endParaRP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14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altLang="en-US" sz="3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cs typeface="Arial" charset="0"/>
                        </a:rPr>
                        <a:t>Where does the money come from?</a:t>
                      </a:r>
                      <a:endParaRPr lang="en-US" sz="36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357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(Revenue Breakdown)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286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latin typeface="Arial"/>
                      </a:endParaRP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2022-23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2023-24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Change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2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accent1"/>
                          </a:solidFill>
                          <a:latin typeface="Arial Black" pitchFamily="34" charset="0"/>
                        </a:rPr>
                        <a:t>FOUNDATION AID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Arial Black" pitchFamily="34" charset="0"/>
                        </a:rPr>
                        <a:t>$5,033,879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Arial Black" pitchFamily="34" charset="0"/>
                        </a:rPr>
                        <a:t>$5,184,895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Arial Black" pitchFamily="34" charset="0"/>
                        </a:rPr>
                        <a:t>$151,016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283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>
                        <a:solidFill>
                          <a:schemeClr val="accent1"/>
                        </a:solidFill>
                        <a:latin typeface="Arial Black" pitchFamily="34" charset="0"/>
                      </a:endParaRP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accent3"/>
                        </a:solidFill>
                        <a:latin typeface="Arial Black" pitchFamily="34" charset="0"/>
                      </a:endParaRP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accent3"/>
                        </a:solidFill>
                        <a:latin typeface="Arial Black" pitchFamily="34" charset="0"/>
                      </a:endParaRP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 Black" pitchFamily="34" charset="0"/>
                      </a:endParaRP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58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accent1"/>
                          </a:solidFill>
                          <a:latin typeface="Arial Black" pitchFamily="34" charset="0"/>
                        </a:rPr>
                        <a:t>EXPENSE-DRIVEN AIDS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 Black" pitchFamily="34" charset="0"/>
                      </a:endParaRP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 Black" pitchFamily="34" charset="0"/>
                      </a:endParaRP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 Black" pitchFamily="34" charset="0"/>
                      </a:endParaRP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02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  Transportation Aid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Arial Black" pitchFamily="34" charset="0"/>
                        </a:rPr>
                        <a:t>$761,567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Arial Black" pitchFamily="34" charset="0"/>
                        </a:rPr>
                        <a:t>$770,257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Arial Black" pitchFamily="34" charset="0"/>
                        </a:rPr>
                        <a:t>$8,690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0283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  Textbook/Computer/Software/Library Aid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latin typeface="Arial Black" pitchFamily="34" charset="0"/>
                        </a:rPr>
                        <a:t>$32,502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latin typeface="Arial Black" pitchFamily="34" charset="0"/>
                        </a:rPr>
                        <a:t>$32,996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latin typeface="Arial Black" pitchFamily="34" charset="0"/>
                        </a:rPr>
                        <a:t>$494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02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  BOCES Aid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Arial Black" pitchFamily="34" charset="0"/>
                        </a:rPr>
                        <a:t>$632,570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Arial Black" pitchFamily="34" charset="0"/>
                        </a:rPr>
                        <a:t>$620,500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Arial Black" pitchFamily="34" charset="0"/>
                        </a:rPr>
                        <a:t>$-12,070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02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  Excess Cost Aid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Arial Black" pitchFamily="34" charset="0"/>
                        </a:rPr>
                        <a:t>$64,500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Arial Black" pitchFamily="34" charset="0"/>
                        </a:rPr>
                        <a:t>$66,076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Arial Black" pitchFamily="34" charset="0"/>
                        </a:rPr>
                        <a:t>$1,576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02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  Building Aid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Arial Black" pitchFamily="34" charset="0"/>
                        </a:rPr>
                        <a:t>$1,108,832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Arial Black" pitchFamily="34" charset="0"/>
                        </a:rPr>
                        <a:t>$1,108,076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Arial Black" pitchFamily="34" charset="0"/>
                        </a:rPr>
                        <a:t>$-756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02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accent1"/>
                          </a:solidFill>
                          <a:latin typeface="Arial Black" pitchFamily="34" charset="0"/>
                        </a:rPr>
                        <a:t>OTHER REVENUES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 Black" pitchFamily="34" charset="0"/>
                      </a:endParaRP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 Black" pitchFamily="34" charset="0"/>
                      </a:endParaRP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 Black" pitchFamily="34" charset="0"/>
                      </a:endParaRP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02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  Interest and Penalties on Taxes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Arial Black" pitchFamily="34" charset="0"/>
                        </a:rPr>
                        <a:t>$13,500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Arial Black" pitchFamily="34" charset="0"/>
                        </a:rPr>
                        <a:t>$13,500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Arial Black" pitchFamily="34" charset="0"/>
                        </a:rPr>
                        <a:t>0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02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  Interest on Investments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Arial Black" pitchFamily="34" charset="0"/>
                        </a:rPr>
                        <a:t>$1,000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Arial Black" pitchFamily="34" charset="0"/>
                        </a:rPr>
                        <a:t>$55,000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Arial Black" pitchFamily="34" charset="0"/>
                        </a:rPr>
                        <a:t>$54,000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02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  Sale of Transportation Equipment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Arial Black" pitchFamily="34" charset="0"/>
                        </a:rPr>
                        <a:t>$12,500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Arial Black" pitchFamily="34" charset="0"/>
                        </a:rPr>
                        <a:t>$12,500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Arial Black" pitchFamily="34" charset="0"/>
                        </a:rPr>
                        <a:t>0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02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  Refund of Prior Year's Expense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Arial Black" pitchFamily="34" charset="0"/>
                        </a:rPr>
                        <a:t>$55,000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Arial Black" pitchFamily="34" charset="0"/>
                        </a:rPr>
                        <a:t>$55,000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Arial Black" pitchFamily="34" charset="0"/>
                        </a:rPr>
                        <a:t>0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02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  Other Unclassified Revenues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Arial Black" pitchFamily="34" charset="0"/>
                        </a:rPr>
                        <a:t>$40,000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Arial Black" pitchFamily="34" charset="0"/>
                        </a:rPr>
                        <a:t>$78,500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Arial Black" pitchFamily="34" charset="0"/>
                        </a:rPr>
                        <a:t>$38,500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02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  Medicaid Reimbursement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Arial Black" pitchFamily="34" charset="0"/>
                        </a:rPr>
                        <a:t>$17,500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Arial Black" pitchFamily="34" charset="0"/>
                        </a:rPr>
                        <a:t>$17,500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Arial Black" pitchFamily="34" charset="0"/>
                        </a:rPr>
                        <a:t>0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02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  Appropriated Reserves/Fund Balance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Arial Black" pitchFamily="34" charset="0"/>
                        </a:rPr>
                        <a:t>$275,000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Arial Black" pitchFamily="34" charset="0"/>
                        </a:rPr>
                        <a:t>$335,000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Arial Black" pitchFamily="34" charset="0"/>
                        </a:rPr>
                        <a:t>$60,000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02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  Property Tax Levy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Arial Black" pitchFamily="34" charset="0"/>
                        </a:rPr>
                        <a:t>$2,647,150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Arial Black" pitchFamily="34" charset="0"/>
                        </a:rPr>
                        <a:t>$2,700,200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Arial Black" pitchFamily="34" charset="0"/>
                        </a:rPr>
                        <a:t>$53,050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0283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 Black" pitchFamily="34" charset="0"/>
                      </a:endParaRP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 Black" pitchFamily="34" charset="0"/>
                      </a:endParaRP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 Black" pitchFamily="34" charset="0"/>
                      </a:endParaRP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4134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6471" marR="6471" marT="6471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 Black" pitchFamily="34" charset="0"/>
                      </a:endParaRPr>
                    </a:p>
                  </a:txBody>
                  <a:tcPr marL="6471" marR="6471" marT="647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 Black" pitchFamily="34" charset="0"/>
                      </a:endParaRP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 Black" pitchFamily="34" charset="0"/>
                      </a:endParaRP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02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accent1"/>
                          </a:solidFill>
                          <a:latin typeface="Arial Black" pitchFamily="34" charset="0"/>
                        </a:rPr>
                        <a:t>TOTAL REVENUES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$10,695,500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$11,050,000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$354,500</a:t>
                      </a:r>
                    </a:p>
                  </a:txBody>
                  <a:tcPr marL="6471" marR="6471" marT="64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7845E6C-356D-5593-9C41-BE1A206FD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690563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</a:rPr>
              <a:t>We Are Proud To Be Raiders!</a:t>
            </a:r>
          </a:p>
        </p:txBody>
      </p:sp>
      <p:pic>
        <p:nvPicPr>
          <p:cNvPr id="15363" name="Content Placeholder 3">
            <a:extLst>
              <a:ext uri="{FF2B5EF4-FFF2-40B4-BE49-F238E27FC236}">
                <a16:creationId xmlns:a16="http://schemas.microsoft.com/office/drawing/2014/main" id="{4E314CA6-6760-25BC-8480-AC33AE70F9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538" y="1295400"/>
            <a:ext cx="8670925" cy="394493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3029FEA1-873A-A9BB-3E77-53D5DD7DC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6096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Historical Review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04B6C0C-9A35-74EA-82C7-A67CED8F1F8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2400" y="1066800"/>
          <a:ext cx="8839200" cy="5189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3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3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3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3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3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39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39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39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39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839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8101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District Budget </a:t>
                      </a:r>
                      <a:endParaRPr kumimoji="1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2015-16</a:t>
                      </a:r>
                    </a:p>
                  </a:txBody>
                  <a:tcPr marT="45724" marB="4572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2016-17</a:t>
                      </a:r>
                    </a:p>
                  </a:txBody>
                  <a:tcPr marT="45724" marB="4572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2017-18</a:t>
                      </a:r>
                    </a:p>
                  </a:txBody>
                  <a:tcPr marT="45724" marB="4572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2018-19</a:t>
                      </a:r>
                    </a:p>
                  </a:txBody>
                  <a:tcPr marT="45724" marB="4572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2019-20</a:t>
                      </a:r>
                    </a:p>
                  </a:txBody>
                  <a:tcPr marT="45724" marB="4572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2020-21</a:t>
                      </a:r>
                    </a:p>
                  </a:txBody>
                  <a:tcPr marT="45724" marB="4572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2021-22</a:t>
                      </a:r>
                    </a:p>
                  </a:txBody>
                  <a:tcPr marT="45724" marB="4572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2022-23</a:t>
                      </a:r>
                    </a:p>
                  </a:txBody>
                  <a:tcPr marT="45724" marB="4572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Projected</a:t>
                      </a:r>
                    </a:p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2023-24</a:t>
                      </a:r>
                    </a:p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519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Voter Approved Budget</a:t>
                      </a:r>
                    </a:p>
                  </a:txBody>
                  <a:tcPr marT="45724" marB="45724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$8,995,610</a:t>
                      </a:r>
                    </a:p>
                  </a:txBody>
                  <a:tcPr marT="45724" marB="4572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$9,205,500</a:t>
                      </a:r>
                    </a:p>
                  </a:txBody>
                  <a:tcPr marT="45724" marB="4572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$9,305,500</a:t>
                      </a:r>
                    </a:p>
                  </a:txBody>
                  <a:tcPr marT="45724" marB="4572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$9,885,000</a:t>
                      </a:r>
                    </a:p>
                  </a:txBody>
                  <a:tcPr marT="45724" marB="4572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$9,990,305</a:t>
                      </a:r>
                    </a:p>
                  </a:txBody>
                  <a:tcPr marT="45724" marB="4572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$10,195,655</a:t>
                      </a:r>
                    </a:p>
                  </a:txBody>
                  <a:tcPr marT="45724" marB="4572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$10,300,655</a:t>
                      </a:r>
                    </a:p>
                  </a:txBody>
                  <a:tcPr marT="45724" marB="4572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$10,695,500</a:t>
                      </a:r>
                    </a:p>
                  </a:txBody>
                  <a:tcPr marT="45724" marB="4572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$11,050,000</a:t>
                      </a:r>
                    </a:p>
                  </a:txBody>
                  <a:tcPr marT="45724" marB="45724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45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Budget to Budget Increase</a:t>
                      </a:r>
                    </a:p>
                  </a:txBody>
                  <a:tcPr marT="45724" marB="45724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1.55%</a:t>
                      </a:r>
                    </a:p>
                  </a:txBody>
                  <a:tcPr marT="45724" marB="45724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2.33%</a:t>
                      </a:r>
                    </a:p>
                  </a:txBody>
                  <a:tcPr marT="45724" marB="45724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1.09%</a:t>
                      </a:r>
                    </a:p>
                  </a:txBody>
                  <a:tcPr marT="45724" marB="45724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6.23%</a:t>
                      </a:r>
                    </a:p>
                  </a:txBody>
                  <a:tcPr marT="45724" marB="45724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1.07%</a:t>
                      </a:r>
                    </a:p>
                  </a:txBody>
                  <a:tcPr marT="45724" marB="45724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2.06%</a:t>
                      </a:r>
                    </a:p>
                  </a:txBody>
                  <a:tcPr marT="45724" marB="45724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1.03%</a:t>
                      </a:r>
                    </a:p>
                  </a:txBody>
                  <a:tcPr marT="45724" marB="45724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3.83%</a:t>
                      </a:r>
                    </a:p>
                  </a:txBody>
                  <a:tcPr marT="45724" marB="45724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3.31%</a:t>
                      </a:r>
                    </a:p>
                  </a:txBody>
                  <a:tcPr marT="45724" marB="45724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342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Tax Levy</a:t>
                      </a:r>
                    </a:p>
                  </a:txBody>
                  <a:tcPr marT="45724" marB="45724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2015-16</a:t>
                      </a:r>
                    </a:p>
                  </a:txBody>
                  <a:tcPr marT="45724" marB="4572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2016-17</a:t>
                      </a:r>
                    </a:p>
                  </a:txBody>
                  <a:tcPr marT="45724" marB="4572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2017-18</a:t>
                      </a:r>
                    </a:p>
                  </a:txBody>
                  <a:tcPr marT="45724" marB="4572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2018-19</a:t>
                      </a:r>
                    </a:p>
                  </a:txBody>
                  <a:tcPr marT="45724" marB="4572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2019-20</a:t>
                      </a:r>
                    </a:p>
                  </a:txBody>
                  <a:tcPr marT="45724" marB="4572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2020-21</a:t>
                      </a:r>
                    </a:p>
                  </a:txBody>
                  <a:tcPr marT="45724" marB="4572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2021-22</a:t>
                      </a:r>
                    </a:p>
                  </a:txBody>
                  <a:tcPr marT="45724" marB="4572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2022-23</a:t>
                      </a:r>
                    </a:p>
                  </a:txBody>
                  <a:tcPr marT="45724" marB="4572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2023-24</a:t>
                      </a:r>
                    </a:p>
                  </a:txBody>
                  <a:tcPr marT="45724" marB="4572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342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Actual </a:t>
                      </a:r>
                      <a:br>
                        <a:rPr kumimoji="1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1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Tax Levy</a:t>
                      </a:r>
                    </a:p>
                  </a:txBody>
                  <a:tcPr marT="45724" marB="45724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$2,318,615</a:t>
                      </a:r>
                    </a:p>
                  </a:txBody>
                  <a:tcPr marT="45724" marB="45724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$2,355,365</a:t>
                      </a:r>
                    </a:p>
                  </a:txBody>
                  <a:tcPr marT="45724" marB="45724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$2,380,115</a:t>
                      </a:r>
                    </a:p>
                  </a:txBody>
                  <a:tcPr marT="45724" marB="45724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$2,427,365</a:t>
                      </a:r>
                    </a:p>
                  </a:txBody>
                  <a:tcPr marT="45724" marB="45724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$2,476,030</a:t>
                      </a:r>
                    </a:p>
                  </a:txBody>
                  <a:tcPr marT="45724" marB="45724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$2,538,050</a:t>
                      </a:r>
                    </a:p>
                  </a:txBody>
                  <a:tcPr marT="45724" marB="45724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$2,595,150</a:t>
                      </a:r>
                    </a:p>
                  </a:txBody>
                  <a:tcPr marT="45724" marB="45724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$2,647,150</a:t>
                      </a:r>
                    </a:p>
                  </a:txBody>
                  <a:tcPr marT="45724" marB="45724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$2,700,200</a:t>
                      </a:r>
                    </a:p>
                  </a:txBody>
                  <a:tcPr marT="45724" marB="45724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101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Tax Levy Increase</a:t>
                      </a:r>
                    </a:p>
                  </a:txBody>
                  <a:tcPr marT="45724" marB="45724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.0%</a:t>
                      </a:r>
                    </a:p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(2.97-cap)</a:t>
                      </a:r>
                    </a:p>
                  </a:txBody>
                  <a:tcPr marT="45724" marB="4572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.99%</a:t>
                      </a:r>
                    </a:p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(1.87 cap)</a:t>
                      </a:r>
                    </a:p>
                  </a:txBody>
                  <a:tcPr marT="45724" marB="4572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1.64%</a:t>
                      </a:r>
                    </a:p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(2.35 cap)</a:t>
                      </a:r>
                    </a:p>
                  </a:txBody>
                  <a:tcPr marT="45724" marB="4572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1.99%</a:t>
                      </a:r>
                    </a:p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(3.11 cap)</a:t>
                      </a:r>
                    </a:p>
                  </a:txBody>
                  <a:tcPr marT="45724" marB="4572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2.00%</a:t>
                      </a:r>
                    </a:p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(3.11 cap)</a:t>
                      </a:r>
                    </a:p>
                  </a:txBody>
                  <a:tcPr marT="45724" marB="4572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2.50%</a:t>
                      </a:r>
                    </a:p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(3.56 cap)</a:t>
                      </a:r>
                    </a:p>
                  </a:txBody>
                  <a:tcPr marT="45724" marB="4572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2.25%</a:t>
                      </a:r>
                    </a:p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(2.80 cap)</a:t>
                      </a:r>
                    </a:p>
                  </a:txBody>
                  <a:tcPr marT="45724" marB="4572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2.00%</a:t>
                      </a:r>
                    </a:p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(3.04 cap)</a:t>
                      </a:r>
                    </a:p>
                  </a:txBody>
                  <a:tcPr marT="45724" marB="4572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2.00%</a:t>
                      </a:r>
                    </a:p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(3.17 cap)</a:t>
                      </a:r>
                    </a:p>
                  </a:txBody>
                  <a:tcPr marT="45724" marB="45724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8976</TotalTime>
  <Words>622</Words>
  <Application>Microsoft Office PowerPoint</Application>
  <PresentationFormat>On-screen Show (4:3)</PresentationFormat>
  <Paragraphs>212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Microsoft JhengHei</vt:lpstr>
      <vt:lpstr>Arial</vt:lpstr>
      <vt:lpstr>Arial Black</vt:lpstr>
      <vt:lpstr>Calibri</vt:lpstr>
      <vt:lpstr>Rage Italic</vt:lpstr>
      <vt:lpstr>Times New Roman</vt:lpstr>
      <vt:lpstr>Trebuchet MS</vt:lpstr>
      <vt:lpstr>Wingdings</vt:lpstr>
      <vt:lpstr>Wingdings 2</vt:lpstr>
      <vt:lpstr>Wingdings 3</vt:lpstr>
      <vt:lpstr>Facet</vt:lpstr>
      <vt:lpstr> Gilbertsville-Mount Upton Central School District  2023-2024  Proposed Budget </vt:lpstr>
      <vt:lpstr>PowerPoint Presentation</vt:lpstr>
      <vt:lpstr>We Are Connecting With Our Kids</vt:lpstr>
      <vt:lpstr>Our District Goals</vt:lpstr>
      <vt:lpstr>Important Budget Considerations  </vt:lpstr>
      <vt:lpstr>2023-2024 Budget Proposal </vt:lpstr>
      <vt:lpstr>PowerPoint Presentation</vt:lpstr>
      <vt:lpstr>We Are Proud To Be Raiders!</vt:lpstr>
      <vt:lpstr>Historical Review</vt:lpstr>
      <vt:lpstr>Gilbertsville-Mount Upton CSD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Gilbertsville-Mount Upton Central School District Budget Hearing 2015-2016</dc:title>
  <dc:creator>Glenn Hamilton</dc:creator>
  <cp:lastModifiedBy>Dean Russin</cp:lastModifiedBy>
  <cp:revision>507</cp:revision>
  <cp:lastPrinted>2022-03-16T21:10:07Z</cp:lastPrinted>
  <dcterms:created xsi:type="dcterms:W3CDTF">2015-04-27T14:52:57Z</dcterms:created>
  <dcterms:modified xsi:type="dcterms:W3CDTF">2023-03-13T16:50:16Z</dcterms:modified>
</cp:coreProperties>
</file>